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8288000" cy="10287000"/>
  <p:notesSz cx="6858000" cy="9144000"/>
  <p:embeddedFontLst>
    <p:embeddedFont>
      <p:font typeface="Roboto" charset="1" panose="02000000000000000000"/>
      <p:regular r:id="rId16"/>
    </p:embeddedFont>
    <p:embeddedFont>
      <p:font typeface="Roboto Bold" charset="1" panose="02000000000000000000"/>
      <p:regular r:id="rId17"/>
    </p:embeddedFont>
    <p:embeddedFont>
      <p:font typeface="Roboto Italics" charset="1" panose="02000000000000000000"/>
      <p:regular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font" Target="fonts/font18.fntdata"/><Relationship Id="rId8" Type="http://schemas.openxmlformats.org/officeDocument/2006/relationships/slide" Target="slides/slide3.xml"/><Relationship Id="rId3" Type="http://schemas.openxmlformats.org/officeDocument/2006/relationships/viewProps" Target="viewProps.xml"/><Relationship Id="rId12" Type="http://schemas.openxmlformats.org/officeDocument/2006/relationships/slide" Target="slides/slide7.xml"/><Relationship Id="rId17" Type="http://schemas.openxmlformats.org/officeDocument/2006/relationships/font" Target="fonts/font17.fntdata"/><Relationship Id="rId7" Type="http://schemas.openxmlformats.org/officeDocument/2006/relationships/slide" Target="slides/slide2.xml"/><Relationship Id="rId16" Type="http://schemas.openxmlformats.org/officeDocument/2006/relationships/font" Target="fonts/font16.fntdata"/><Relationship Id="rId2" Type="http://schemas.openxmlformats.org/officeDocument/2006/relationships/presProps" Target="pres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5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customXml" Target="../customXml/item1.xml"/><Relationship Id="rId14" Type="http://schemas.openxmlformats.org/officeDocument/2006/relationships/slide" Target="slides/slide9.xml"/><Relationship Id="rId4" Type="http://schemas.openxmlformats.org/officeDocument/2006/relationships/theme" Target="theme/theme1.xml"/><Relationship Id="rId9" Type="http://schemas.openxmlformats.org/officeDocument/2006/relationships/slide" Target="slides/slide4.xml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3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4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jpe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6.jpeg" Type="http://schemas.openxmlformats.org/officeDocument/2006/relationships/image"/><Relationship Id="rId4" Target="../media/image7.jpeg" Type="http://schemas.openxmlformats.org/officeDocument/2006/relationships/image"/><Relationship Id="rId5" Target="../media/image8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jpeg" Type="http://schemas.openxmlformats.org/officeDocument/2006/relationships/image"/><Relationship Id="rId2" Target="../media/image1.png" Type="http://schemas.openxmlformats.org/officeDocument/2006/relationships/image"/><Relationship Id="rId3" Target="https://www.flickr.com/photos/unep/albums/" TargetMode="External" Type="http://schemas.openxmlformats.org/officeDocument/2006/relationships/hyperlink"/><Relationship Id="rId4" Target="https://unenvironment.widencollective.com/" TargetMode="External" Type="http://schemas.openxmlformats.org/officeDocument/2006/relationships/hyperlink"/><Relationship Id="rId5" Target="http://www.unmultimedia.org/photo/" TargetMode="External" Type="http://schemas.openxmlformats.org/officeDocument/2006/relationships/hyperlink"/><Relationship Id="rId6" Target="https://www.grida.no/resources?media=Photo" TargetMode="External" Type="http://schemas.openxmlformats.org/officeDocument/2006/relationships/hyperlink"/><Relationship Id="rId7" Target="https://unsplash.com/" TargetMode="External" Type="http://schemas.openxmlformats.org/officeDocument/2006/relationships/hyperlink"/><Relationship Id="rId8" Target="https://pixabay.com/" TargetMode="External" Type="http://schemas.openxmlformats.org/officeDocument/2006/relationships/hyperlink"/><Relationship Id="rId9" Target="https://www.pexels.com/" TargetMode="External" Type="http://schemas.openxmlformats.org/officeDocument/2006/relationships/hyperlink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0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AE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645624" y="368876"/>
            <a:ext cx="2134914" cy="2134914"/>
          </a:xfrm>
          <a:custGeom>
            <a:avLst/>
            <a:gdLst/>
            <a:ahLst/>
            <a:cxnLst/>
            <a:rect r="r" b="b" t="t" l="l"/>
            <a:pathLst>
              <a:path h="2134914" w="2134914">
                <a:moveTo>
                  <a:pt x="0" y="0"/>
                </a:moveTo>
                <a:lnTo>
                  <a:pt x="2134914" y="0"/>
                </a:lnTo>
                <a:lnTo>
                  <a:pt x="2134914" y="2134914"/>
                </a:lnTo>
                <a:lnTo>
                  <a:pt x="0" y="21349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>
            <a:off x="1028666" y="6432550"/>
            <a:ext cx="16751838" cy="29673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11251072" y="3360285"/>
            <a:ext cx="8899927" cy="8899927"/>
            <a:chOff x="0" y="0"/>
            <a:chExt cx="14840029" cy="14840029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-366471" y="-11891"/>
              <a:ext cx="15572971" cy="14863810"/>
            </a:xfrm>
            <a:custGeom>
              <a:avLst/>
              <a:gdLst/>
              <a:ahLst/>
              <a:cxnLst/>
              <a:rect r="r" b="b" t="t" l="l"/>
              <a:pathLst>
                <a:path h="14863810" w="15572971">
                  <a:moveTo>
                    <a:pt x="7786486" y="11891"/>
                  </a:moveTo>
                  <a:cubicBezTo>
                    <a:pt x="5127664" y="0"/>
                    <a:pt x="2665709" y="1411641"/>
                    <a:pt x="1332855" y="3712286"/>
                  </a:cubicBezTo>
                  <a:cubicBezTo>
                    <a:pt x="0" y="6012931"/>
                    <a:pt x="0" y="8850880"/>
                    <a:pt x="1332855" y="11151525"/>
                  </a:cubicBezTo>
                  <a:cubicBezTo>
                    <a:pt x="2665709" y="13452170"/>
                    <a:pt x="5127664" y="14863811"/>
                    <a:pt x="7786486" y="14851920"/>
                  </a:cubicBezTo>
                  <a:cubicBezTo>
                    <a:pt x="10445306" y="14863811"/>
                    <a:pt x="12907262" y="13452170"/>
                    <a:pt x="14240117" y="11151525"/>
                  </a:cubicBezTo>
                  <a:cubicBezTo>
                    <a:pt x="15572971" y="8850880"/>
                    <a:pt x="15572971" y="6012931"/>
                    <a:pt x="14240117" y="3712286"/>
                  </a:cubicBezTo>
                  <a:cubicBezTo>
                    <a:pt x="12907262" y="1411641"/>
                    <a:pt x="10445306" y="0"/>
                    <a:pt x="7786486" y="11891"/>
                  </a:cubicBezTo>
                  <a:close/>
                </a:path>
              </a:pathLst>
            </a:custGeom>
            <a:solidFill>
              <a:srgbClr val="38B6FF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-156193" y="188812"/>
              <a:ext cx="15152415" cy="14462405"/>
            </a:xfrm>
            <a:custGeom>
              <a:avLst/>
              <a:gdLst/>
              <a:ahLst/>
              <a:cxnLst/>
              <a:rect r="r" b="b" t="t" l="l"/>
              <a:pathLst>
                <a:path h="14462405" w="15152415">
                  <a:moveTo>
                    <a:pt x="7576208" y="11570"/>
                  </a:moveTo>
                  <a:cubicBezTo>
                    <a:pt x="4989189" y="0"/>
                    <a:pt x="2593721" y="1373519"/>
                    <a:pt x="1296860" y="3612034"/>
                  </a:cubicBezTo>
                  <a:cubicBezTo>
                    <a:pt x="0" y="5850548"/>
                    <a:pt x="0" y="8611857"/>
                    <a:pt x="1296860" y="10850372"/>
                  </a:cubicBezTo>
                  <a:cubicBezTo>
                    <a:pt x="2593721" y="13088886"/>
                    <a:pt x="4989189" y="14462405"/>
                    <a:pt x="7576208" y="14450835"/>
                  </a:cubicBezTo>
                  <a:cubicBezTo>
                    <a:pt x="10163226" y="14462405"/>
                    <a:pt x="12558694" y="13088886"/>
                    <a:pt x="13855555" y="10850372"/>
                  </a:cubicBezTo>
                  <a:cubicBezTo>
                    <a:pt x="15152416" y="8611857"/>
                    <a:pt x="15152416" y="5850548"/>
                    <a:pt x="13855555" y="3612034"/>
                  </a:cubicBezTo>
                  <a:cubicBezTo>
                    <a:pt x="12558694" y="1373519"/>
                    <a:pt x="10163226" y="0"/>
                    <a:pt x="7576208" y="1157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223301" y="551024"/>
              <a:ext cx="14393427" cy="13737979"/>
            </a:xfrm>
            <a:custGeom>
              <a:avLst/>
              <a:gdLst/>
              <a:ahLst/>
              <a:cxnLst/>
              <a:rect r="r" b="b" t="t" l="l"/>
              <a:pathLst>
                <a:path h="13737979" w="14393427">
                  <a:moveTo>
                    <a:pt x="7196714" y="10990"/>
                  </a:moveTo>
                  <a:cubicBezTo>
                    <a:pt x="4739280" y="0"/>
                    <a:pt x="2463801" y="1304719"/>
                    <a:pt x="1231900" y="3431106"/>
                  </a:cubicBezTo>
                  <a:cubicBezTo>
                    <a:pt x="0" y="5557493"/>
                    <a:pt x="0" y="8180487"/>
                    <a:pt x="1231900" y="10306874"/>
                  </a:cubicBezTo>
                  <a:cubicBezTo>
                    <a:pt x="2463801" y="12433261"/>
                    <a:pt x="4739280" y="13737980"/>
                    <a:pt x="7196714" y="13726990"/>
                  </a:cubicBezTo>
                  <a:cubicBezTo>
                    <a:pt x="9654147" y="13737980"/>
                    <a:pt x="11929626" y="12433261"/>
                    <a:pt x="13161527" y="10306874"/>
                  </a:cubicBezTo>
                  <a:cubicBezTo>
                    <a:pt x="14393427" y="8180487"/>
                    <a:pt x="14393427" y="5557493"/>
                    <a:pt x="13161527" y="3431106"/>
                  </a:cubicBezTo>
                  <a:cubicBezTo>
                    <a:pt x="11929626" y="1304719"/>
                    <a:pt x="9654147" y="0"/>
                    <a:pt x="7196714" y="10990"/>
                  </a:cubicBezTo>
                  <a:close/>
                </a:path>
              </a:pathLst>
            </a:custGeom>
            <a:blipFill>
              <a:blip r:embed="rId3"/>
              <a:stretch>
                <a:fillRect l="-24712" t="0" r="-24712" b="0"/>
              </a:stretch>
            </a:blipFill>
          </p:spPr>
        </p:sp>
      </p:grpSp>
      <p:sp>
        <p:nvSpPr>
          <p:cNvPr name="TextBox 8" id="8"/>
          <p:cNvSpPr txBox="true"/>
          <p:nvPr/>
        </p:nvSpPr>
        <p:spPr>
          <a:xfrm rot="0">
            <a:off x="1028700" y="6909898"/>
            <a:ext cx="9682837" cy="1384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FFFFFF"/>
                </a:solidFill>
                <a:latin typeface="Roboto"/>
              </a:rPr>
              <a:t>Carolina Lessa C. de Souza,</a:t>
            </a:r>
          </a:p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FFFFFF"/>
                </a:solidFill>
                <a:latin typeface="Roboto"/>
              </a:rPr>
              <a:t>Head of UNEP Internal Communication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8700" y="2765423"/>
            <a:ext cx="13280942" cy="31432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399"/>
              </a:lnSpc>
            </a:pPr>
            <a:r>
              <a:rPr lang="en-US" sz="5999">
                <a:solidFill>
                  <a:srgbClr val="FFFFFF"/>
                </a:solidFill>
                <a:latin typeface="Roboto Bold"/>
              </a:rPr>
              <a:t>Writing blog posts:</a:t>
            </a:r>
          </a:p>
          <a:p>
            <a:pPr algn="l">
              <a:lnSpc>
                <a:spcPts val="8399"/>
              </a:lnSpc>
            </a:pPr>
            <a:r>
              <a:rPr lang="en-US" sz="5999">
                <a:solidFill>
                  <a:srgbClr val="FFFFFF"/>
                </a:solidFill>
                <a:latin typeface="Roboto Bold"/>
              </a:rPr>
              <a:t>How to give visibility to </a:t>
            </a:r>
          </a:p>
          <a:p>
            <a:pPr algn="l">
              <a:lnSpc>
                <a:spcPts val="8399"/>
              </a:lnSpc>
            </a:pPr>
            <a:r>
              <a:rPr lang="en-US" sz="5999">
                <a:solidFill>
                  <a:srgbClr val="FFFFFF"/>
                </a:solidFill>
                <a:latin typeface="Roboto Bold"/>
              </a:rPr>
              <a:t>your content?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AE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645624" y="368876"/>
            <a:ext cx="2134914" cy="2134914"/>
          </a:xfrm>
          <a:custGeom>
            <a:avLst/>
            <a:gdLst/>
            <a:ahLst/>
            <a:cxnLst/>
            <a:rect r="r" b="b" t="t" l="l"/>
            <a:pathLst>
              <a:path h="2134914" w="2134914">
                <a:moveTo>
                  <a:pt x="0" y="0"/>
                </a:moveTo>
                <a:lnTo>
                  <a:pt x="2134914" y="0"/>
                </a:lnTo>
                <a:lnTo>
                  <a:pt x="2134914" y="2134914"/>
                </a:lnTo>
                <a:lnTo>
                  <a:pt x="0" y="21349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>
            <a:off x="1028666" y="6725165"/>
            <a:ext cx="16751838" cy="29673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4" id="4"/>
          <p:cNvSpPr txBox="true"/>
          <p:nvPr/>
        </p:nvSpPr>
        <p:spPr>
          <a:xfrm rot="0">
            <a:off x="5112778" y="3476625"/>
            <a:ext cx="8062444" cy="1666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3499"/>
              </a:lnSpc>
            </a:pPr>
            <a:r>
              <a:rPr lang="en-US" sz="9999">
                <a:solidFill>
                  <a:srgbClr val="FFFFFF"/>
                </a:solidFill>
                <a:latin typeface="Roboto Bold"/>
              </a:rPr>
              <a:t>THANK YOU!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AE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645624" y="368876"/>
            <a:ext cx="2134914" cy="2134914"/>
          </a:xfrm>
          <a:custGeom>
            <a:avLst/>
            <a:gdLst/>
            <a:ahLst/>
            <a:cxnLst/>
            <a:rect r="r" b="b" t="t" l="l"/>
            <a:pathLst>
              <a:path h="2134914" w="2134914">
                <a:moveTo>
                  <a:pt x="0" y="0"/>
                </a:moveTo>
                <a:lnTo>
                  <a:pt x="2134914" y="0"/>
                </a:lnTo>
                <a:lnTo>
                  <a:pt x="2134914" y="2134914"/>
                </a:lnTo>
                <a:lnTo>
                  <a:pt x="0" y="21349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>
            <a:off x="1028666" y="2455067"/>
            <a:ext cx="16751838" cy="29673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-1098692" y="3590925"/>
            <a:ext cx="8211583" cy="8211583"/>
            <a:chOff x="0" y="0"/>
            <a:chExt cx="14840029" cy="14840029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-366471" y="-11891"/>
              <a:ext cx="15572971" cy="14863810"/>
            </a:xfrm>
            <a:custGeom>
              <a:avLst/>
              <a:gdLst/>
              <a:ahLst/>
              <a:cxnLst/>
              <a:rect r="r" b="b" t="t" l="l"/>
              <a:pathLst>
                <a:path h="14863810" w="15572971">
                  <a:moveTo>
                    <a:pt x="7786486" y="11891"/>
                  </a:moveTo>
                  <a:cubicBezTo>
                    <a:pt x="5127664" y="0"/>
                    <a:pt x="2665709" y="1411641"/>
                    <a:pt x="1332855" y="3712286"/>
                  </a:cubicBezTo>
                  <a:cubicBezTo>
                    <a:pt x="0" y="6012931"/>
                    <a:pt x="0" y="8850880"/>
                    <a:pt x="1332855" y="11151525"/>
                  </a:cubicBezTo>
                  <a:cubicBezTo>
                    <a:pt x="2665709" y="13452170"/>
                    <a:pt x="5127664" y="14863811"/>
                    <a:pt x="7786486" y="14851920"/>
                  </a:cubicBezTo>
                  <a:cubicBezTo>
                    <a:pt x="10445306" y="14863811"/>
                    <a:pt x="12907262" y="13452170"/>
                    <a:pt x="14240117" y="11151525"/>
                  </a:cubicBezTo>
                  <a:cubicBezTo>
                    <a:pt x="15572971" y="8850880"/>
                    <a:pt x="15572971" y="6012931"/>
                    <a:pt x="14240117" y="3712286"/>
                  </a:cubicBezTo>
                  <a:cubicBezTo>
                    <a:pt x="12907262" y="1411641"/>
                    <a:pt x="10445306" y="0"/>
                    <a:pt x="7786486" y="11891"/>
                  </a:cubicBezTo>
                  <a:close/>
                </a:path>
              </a:pathLst>
            </a:custGeom>
            <a:solidFill>
              <a:srgbClr val="38B6FF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-156193" y="188812"/>
              <a:ext cx="15152415" cy="14462405"/>
            </a:xfrm>
            <a:custGeom>
              <a:avLst/>
              <a:gdLst/>
              <a:ahLst/>
              <a:cxnLst/>
              <a:rect r="r" b="b" t="t" l="l"/>
              <a:pathLst>
                <a:path h="14462405" w="15152415">
                  <a:moveTo>
                    <a:pt x="7576208" y="11570"/>
                  </a:moveTo>
                  <a:cubicBezTo>
                    <a:pt x="4989189" y="0"/>
                    <a:pt x="2593721" y="1373519"/>
                    <a:pt x="1296860" y="3612034"/>
                  </a:cubicBezTo>
                  <a:cubicBezTo>
                    <a:pt x="0" y="5850548"/>
                    <a:pt x="0" y="8611857"/>
                    <a:pt x="1296860" y="10850372"/>
                  </a:cubicBezTo>
                  <a:cubicBezTo>
                    <a:pt x="2593721" y="13088886"/>
                    <a:pt x="4989189" y="14462405"/>
                    <a:pt x="7576208" y="14450835"/>
                  </a:cubicBezTo>
                  <a:cubicBezTo>
                    <a:pt x="10163226" y="14462405"/>
                    <a:pt x="12558694" y="13088886"/>
                    <a:pt x="13855555" y="10850372"/>
                  </a:cubicBezTo>
                  <a:cubicBezTo>
                    <a:pt x="15152416" y="8611857"/>
                    <a:pt x="15152416" y="5850548"/>
                    <a:pt x="13855555" y="3612034"/>
                  </a:cubicBezTo>
                  <a:cubicBezTo>
                    <a:pt x="12558694" y="1373519"/>
                    <a:pt x="10163226" y="0"/>
                    <a:pt x="7576208" y="1157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223301" y="551024"/>
              <a:ext cx="14393427" cy="13737979"/>
            </a:xfrm>
            <a:custGeom>
              <a:avLst/>
              <a:gdLst/>
              <a:ahLst/>
              <a:cxnLst/>
              <a:rect r="r" b="b" t="t" l="l"/>
              <a:pathLst>
                <a:path h="13737979" w="14393427">
                  <a:moveTo>
                    <a:pt x="7196714" y="10990"/>
                  </a:moveTo>
                  <a:cubicBezTo>
                    <a:pt x="4739280" y="0"/>
                    <a:pt x="2463801" y="1304719"/>
                    <a:pt x="1231900" y="3431106"/>
                  </a:cubicBezTo>
                  <a:cubicBezTo>
                    <a:pt x="0" y="5557493"/>
                    <a:pt x="0" y="8180487"/>
                    <a:pt x="1231900" y="10306874"/>
                  </a:cubicBezTo>
                  <a:cubicBezTo>
                    <a:pt x="2463801" y="12433261"/>
                    <a:pt x="4739280" y="13737980"/>
                    <a:pt x="7196714" y="13726990"/>
                  </a:cubicBezTo>
                  <a:cubicBezTo>
                    <a:pt x="9654147" y="13737980"/>
                    <a:pt x="11929626" y="12433261"/>
                    <a:pt x="13161527" y="10306874"/>
                  </a:cubicBezTo>
                  <a:cubicBezTo>
                    <a:pt x="14393427" y="8180487"/>
                    <a:pt x="14393427" y="5557493"/>
                    <a:pt x="13161527" y="3431106"/>
                  </a:cubicBezTo>
                  <a:cubicBezTo>
                    <a:pt x="11929626" y="1304719"/>
                    <a:pt x="9654147" y="0"/>
                    <a:pt x="7196714" y="10990"/>
                  </a:cubicBezTo>
                  <a:close/>
                </a:path>
              </a:pathLst>
            </a:custGeom>
            <a:blipFill>
              <a:blip r:embed="rId3"/>
              <a:stretch>
                <a:fillRect l="-24712" t="0" r="-24712" b="0"/>
              </a:stretch>
            </a:blipFill>
          </p:spPr>
        </p:sp>
      </p:grpSp>
      <p:sp>
        <p:nvSpPr>
          <p:cNvPr name="TextBox 8" id="8"/>
          <p:cNvSpPr txBox="true"/>
          <p:nvPr/>
        </p:nvSpPr>
        <p:spPr>
          <a:xfrm rot="0">
            <a:off x="1028700" y="1267617"/>
            <a:ext cx="8115300" cy="863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079501" indent="-539750" lvl="1">
              <a:lnSpc>
                <a:spcPts val="7000"/>
              </a:lnSpc>
              <a:buAutoNum type="arabicPeriod" startAt="1"/>
            </a:pPr>
            <a:r>
              <a:rPr lang="en-US" sz="5000">
                <a:solidFill>
                  <a:srgbClr val="FFFFFF"/>
                </a:solidFill>
                <a:latin typeface="Roboto Bold"/>
              </a:rPr>
              <a:t>Writing is for everyone!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7112891" y="3514725"/>
            <a:ext cx="10146409" cy="6162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971547" indent="-485773" lvl="1">
              <a:lnSpc>
                <a:spcPts val="6074"/>
              </a:lnSpc>
              <a:buFont typeface="Arial"/>
              <a:buChar char="•"/>
            </a:pPr>
            <a:r>
              <a:rPr lang="en-US" sz="4499">
                <a:solidFill>
                  <a:srgbClr val="FFFFFF"/>
                </a:solidFill>
                <a:latin typeface="Roboto"/>
              </a:rPr>
              <a:t>Are you not a communications specialist or a native English speaker? You can still write well-crafted blog posts.</a:t>
            </a:r>
          </a:p>
          <a:p>
            <a:pPr algn="just">
              <a:lnSpc>
                <a:spcPts val="3374"/>
              </a:lnSpc>
            </a:pPr>
          </a:p>
          <a:p>
            <a:pPr algn="just" marL="971547" indent="-485773" lvl="1">
              <a:lnSpc>
                <a:spcPts val="6074"/>
              </a:lnSpc>
              <a:buFont typeface="Arial"/>
              <a:buChar char="•"/>
            </a:pPr>
            <a:r>
              <a:rPr lang="en-US" sz="4499">
                <a:solidFill>
                  <a:srgbClr val="FFFFFF"/>
                </a:solidFill>
                <a:latin typeface="Roboto"/>
              </a:rPr>
              <a:t>Writing is an exercise. The more you do, the better you become.</a:t>
            </a:r>
          </a:p>
          <a:p>
            <a:pPr algn="just">
              <a:lnSpc>
                <a:spcPts val="3374"/>
              </a:lnSpc>
            </a:pPr>
          </a:p>
          <a:p>
            <a:pPr algn="just" marL="971547" indent="-485773" lvl="1">
              <a:lnSpc>
                <a:spcPts val="6074"/>
              </a:lnSpc>
              <a:buFont typeface="Arial"/>
              <a:buChar char="•"/>
            </a:pPr>
            <a:r>
              <a:rPr lang="en-US" sz="4499">
                <a:solidFill>
                  <a:srgbClr val="FFFFFF"/>
                </a:solidFill>
                <a:latin typeface="Roboto"/>
              </a:rPr>
              <a:t>Trust in your potential.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AE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645624" y="368876"/>
            <a:ext cx="2134914" cy="2134914"/>
          </a:xfrm>
          <a:custGeom>
            <a:avLst/>
            <a:gdLst/>
            <a:ahLst/>
            <a:cxnLst/>
            <a:rect r="r" b="b" t="t" l="l"/>
            <a:pathLst>
              <a:path h="2134914" w="2134914">
                <a:moveTo>
                  <a:pt x="0" y="0"/>
                </a:moveTo>
                <a:lnTo>
                  <a:pt x="2134914" y="0"/>
                </a:lnTo>
                <a:lnTo>
                  <a:pt x="2134914" y="2134914"/>
                </a:lnTo>
                <a:lnTo>
                  <a:pt x="0" y="21349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>
            <a:off x="1028666" y="2455067"/>
            <a:ext cx="16751838" cy="29673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-1098692" y="3590925"/>
            <a:ext cx="8211583" cy="8211583"/>
            <a:chOff x="0" y="0"/>
            <a:chExt cx="14840029" cy="14840029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-366471" y="-11891"/>
              <a:ext cx="15572971" cy="14863810"/>
            </a:xfrm>
            <a:custGeom>
              <a:avLst/>
              <a:gdLst/>
              <a:ahLst/>
              <a:cxnLst/>
              <a:rect r="r" b="b" t="t" l="l"/>
              <a:pathLst>
                <a:path h="14863810" w="15572971">
                  <a:moveTo>
                    <a:pt x="7786486" y="11891"/>
                  </a:moveTo>
                  <a:cubicBezTo>
                    <a:pt x="5127664" y="0"/>
                    <a:pt x="2665709" y="1411641"/>
                    <a:pt x="1332855" y="3712286"/>
                  </a:cubicBezTo>
                  <a:cubicBezTo>
                    <a:pt x="0" y="6012931"/>
                    <a:pt x="0" y="8850880"/>
                    <a:pt x="1332855" y="11151525"/>
                  </a:cubicBezTo>
                  <a:cubicBezTo>
                    <a:pt x="2665709" y="13452170"/>
                    <a:pt x="5127664" y="14863811"/>
                    <a:pt x="7786486" y="14851920"/>
                  </a:cubicBezTo>
                  <a:cubicBezTo>
                    <a:pt x="10445306" y="14863811"/>
                    <a:pt x="12907262" y="13452170"/>
                    <a:pt x="14240117" y="11151525"/>
                  </a:cubicBezTo>
                  <a:cubicBezTo>
                    <a:pt x="15572971" y="8850880"/>
                    <a:pt x="15572971" y="6012931"/>
                    <a:pt x="14240117" y="3712286"/>
                  </a:cubicBezTo>
                  <a:cubicBezTo>
                    <a:pt x="12907262" y="1411641"/>
                    <a:pt x="10445306" y="0"/>
                    <a:pt x="7786486" y="11891"/>
                  </a:cubicBezTo>
                  <a:close/>
                </a:path>
              </a:pathLst>
            </a:custGeom>
            <a:solidFill>
              <a:srgbClr val="38B6FF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-156193" y="188812"/>
              <a:ext cx="15152415" cy="14462405"/>
            </a:xfrm>
            <a:custGeom>
              <a:avLst/>
              <a:gdLst/>
              <a:ahLst/>
              <a:cxnLst/>
              <a:rect r="r" b="b" t="t" l="l"/>
              <a:pathLst>
                <a:path h="14462405" w="15152415">
                  <a:moveTo>
                    <a:pt x="7576208" y="11570"/>
                  </a:moveTo>
                  <a:cubicBezTo>
                    <a:pt x="4989189" y="0"/>
                    <a:pt x="2593721" y="1373519"/>
                    <a:pt x="1296860" y="3612034"/>
                  </a:cubicBezTo>
                  <a:cubicBezTo>
                    <a:pt x="0" y="5850548"/>
                    <a:pt x="0" y="8611857"/>
                    <a:pt x="1296860" y="10850372"/>
                  </a:cubicBezTo>
                  <a:cubicBezTo>
                    <a:pt x="2593721" y="13088886"/>
                    <a:pt x="4989189" y="14462405"/>
                    <a:pt x="7576208" y="14450835"/>
                  </a:cubicBezTo>
                  <a:cubicBezTo>
                    <a:pt x="10163226" y="14462405"/>
                    <a:pt x="12558694" y="13088886"/>
                    <a:pt x="13855555" y="10850372"/>
                  </a:cubicBezTo>
                  <a:cubicBezTo>
                    <a:pt x="15152416" y="8611857"/>
                    <a:pt x="15152416" y="5850548"/>
                    <a:pt x="13855555" y="3612034"/>
                  </a:cubicBezTo>
                  <a:cubicBezTo>
                    <a:pt x="12558694" y="1373519"/>
                    <a:pt x="10163226" y="0"/>
                    <a:pt x="7576208" y="1157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223301" y="551024"/>
              <a:ext cx="14393427" cy="13737979"/>
            </a:xfrm>
            <a:custGeom>
              <a:avLst/>
              <a:gdLst/>
              <a:ahLst/>
              <a:cxnLst/>
              <a:rect r="r" b="b" t="t" l="l"/>
              <a:pathLst>
                <a:path h="13737979" w="14393427">
                  <a:moveTo>
                    <a:pt x="7196714" y="10990"/>
                  </a:moveTo>
                  <a:cubicBezTo>
                    <a:pt x="4739280" y="0"/>
                    <a:pt x="2463801" y="1304719"/>
                    <a:pt x="1231900" y="3431106"/>
                  </a:cubicBezTo>
                  <a:cubicBezTo>
                    <a:pt x="0" y="5557493"/>
                    <a:pt x="0" y="8180487"/>
                    <a:pt x="1231900" y="10306874"/>
                  </a:cubicBezTo>
                  <a:cubicBezTo>
                    <a:pt x="2463801" y="12433261"/>
                    <a:pt x="4739280" y="13737980"/>
                    <a:pt x="7196714" y="13726990"/>
                  </a:cubicBezTo>
                  <a:cubicBezTo>
                    <a:pt x="9654147" y="13737980"/>
                    <a:pt x="11929626" y="12433261"/>
                    <a:pt x="13161527" y="10306874"/>
                  </a:cubicBezTo>
                  <a:cubicBezTo>
                    <a:pt x="14393427" y="8180487"/>
                    <a:pt x="14393427" y="5557493"/>
                    <a:pt x="13161527" y="3431106"/>
                  </a:cubicBezTo>
                  <a:cubicBezTo>
                    <a:pt x="11929626" y="1304719"/>
                    <a:pt x="9654147" y="0"/>
                    <a:pt x="7196714" y="10990"/>
                  </a:cubicBezTo>
                  <a:close/>
                </a:path>
              </a:pathLst>
            </a:custGeom>
            <a:blipFill>
              <a:blip r:embed="rId3"/>
              <a:stretch>
                <a:fillRect l="-10611" t="0" r="-10611" b="0"/>
              </a:stretch>
            </a:blipFill>
          </p:spPr>
        </p:sp>
      </p:grpSp>
      <p:sp>
        <p:nvSpPr>
          <p:cNvPr name="TextBox 8" id="8"/>
          <p:cNvSpPr txBox="true"/>
          <p:nvPr/>
        </p:nvSpPr>
        <p:spPr>
          <a:xfrm rot="0">
            <a:off x="1028700" y="1267617"/>
            <a:ext cx="6644995" cy="863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0"/>
              </a:lnSpc>
            </a:pPr>
            <a:r>
              <a:rPr lang="en-US" sz="5000">
                <a:solidFill>
                  <a:srgbClr val="FFFFFF"/>
                </a:solidFill>
                <a:latin typeface="Roboto Bold"/>
              </a:rPr>
              <a:t>2. Blog post structure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7103366" y="3514725"/>
            <a:ext cx="10146409" cy="6162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971547" indent="-485773" lvl="1">
              <a:lnSpc>
                <a:spcPts val="6074"/>
              </a:lnSpc>
              <a:buFont typeface="Arial"/>
              <a:buChar char="•"/>
            </a:pPr>
            <a:r>
              <a:rPr lang="en-US" sz="4499">
                <a:solidFill>
                  <a:srgbClr val="FFFFFF"/>
                </a:solidFill>
                <a:latin typeface="Roboto"/>
              </a:rPr>
              <a:t>Hierarchize information &gt;&gt; </a:t>
            </a:r>
          </a:p>
          <a:p>
            <a:pPr algn="just">
              <a:lnSpc>
                <a:spcPts val="6074"/>
              </a:lnSpc>
            </a:pPr>
            <a:r>
              <a:rPr lang="en-US" sz="4499">
                <a:solidFill>
                  <a:srgbClr val="FFFFFF"/>
                </a:solidFill>
                <a:latin typeface="Roboto"/>
              </a:rPr>
              <a:t>       more relevant to less important</a:t>
            </a:r>
          </a:p>
          <a:p>
            <a:pPr algn="just">
              <a:lnSpc>
                <a:spcPts val="3374"/>
              </a:lnSpc>
            </a:pPr>
          </a:p>
          <a:p>
            <a:pPr algn="l" marL="971547" indent="-485773" lvl="1">
              <a:lnSpc>
                <a:spcPts val="6074"/>
              </a:lnSpc>
              <a:buFont typeface="Arial"/>
              <a:buChar char="•"/>
            </a:pPr>
            <a:r>
              <a:rPr lang="en-US" sz="4499">
                <a:solidFill>
                  <a:srgbClr val="FFFFFF"/>
                </a:solidFill>
                <a:latin typeface="Roboto"/>
              </a:rPr>
              <a:t>First</a:t>
            </a:r>
            <a:r>
              <a:rPr lang="en-US" sz="4499">
                <a:solidFill>
                  <a:srgbClr val="FFFFFF"/>
                </a:solidFill>
                <a:latin typeface="Roboto"/>
              </a:rPr>
              <a:t> paragraph &gt;&gt; </a:t>
            </a:r>
          </a:p>
          <a:p>
            <a:pPr algn="l">
              <a:lnSpc>
                <a:spcPts val="6074"/>
              </a:lnSpc>
            </a:pPr>
            <a:r>
              <a:rPr lang="en-US" sz="4499">
                <a:solidFill>
                  <a:srgbClr val="FFFFFF"/>
                </a:solidFill>
                <a:latin typeface="Roboto"/>
              </a:rPr>
              <a:t>       your</a:t>
            </a:r>
            <a:r>
              <a:rPr lang="en-US" sz="4499">
                <a:solidFill>
                  <a:srgbClr val="FFFFFF"/>
                </a:solidFill>
                <a:latin typeface="Roboto"/>
              </a:rPr>
              <a:t> most important piece</a:t>
            </a:r>
          </a:p>
          <a:p>
            <a:pPr algn="l">
              <a:lnSpc>
                <a:spcPts val="3374"/>
              </a:lnSpc>
            </a:pPr>
          </a:p>
          <a:p>
            <a:pPr algn="l" marL="971547" indent="-485773" lvl="1">
              <a:lnSpc>
                <a:spcPts val="6074"/>
              </a:lnSpc>
              <a:buFont typeface="Arial"/>
              <a:buChar char="•"/>
            </a:pPr>
            <a:r>
              <a:rPr lang="en-US" sz="4499">
                <a:solidFill>
                  <a:srgbClr val="FFFFFF"/>
                </a:solidFill>
                <a:latin typeface="Roboto"/>
              </a:rPr>
              <a:t>WHAT? WHEN? WHERE? WHO? WHY?</a:t>
            </a:r>
          </a:p>
          <a:p>
            <a:pPr algn="just">
              <a:lnSpc>
                <a:spcPts val="6074"/>
              </a:lnSpc>
            </a:pP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AE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645624" y="368876"/>
            <a:ext cx="2134914" cy="2134914"/>
          </a:xfrm>
          <a:custGeom>
            <a:avLst/>
            <a:gdLst/>
            <a:ahLst/>
            <a:cxnLst/>
            <a:rect r="r" b="b" t="t" l="l"/>
            <a:pathLst>
              <a:path h="2134914" w="2134914">
                <a:moveTo>
                  <a:pt x="0" y="0"/>
                </a:moveTo>
                <a:lnTo>
                  <a:pt x="2134914" y="0"/>
                </a:lnTo>
                <a:lnTo>
                  <a:pt x="2134914" y="2134914"/>
                </a:lnTo>
                <a:lnTo>
                  <a:pt x="0" y="21349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>
            <a:off x="1028666" y="2455067"/>
            <a:ext cx="16751838" cy="29673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4" id="4"/>
          <p:cNvSpPr txBox="true"/>
          <p:nvPr/>
        </p:nvSpPr>
        <p:spPr>
          <a:xfrm rot="0">
            <a:off x="1028666" y="3570181"/>
            <a:ext cx="16230634" cy="1514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6074"/>
              </a:lnSpc>
            </a:pPr>
          </a:p>
          <a:p>
            <a:pPr algn="just">
              <a:lnSpc>
                <a:spcPts val="6074"/>
              </a:lnSpc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1028700" y="1267617"/>
            <a:ext cx="6644995" cy="863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0"/>
              </a:lnSpc>
            </a:pPr>
            <a:r>
              <a:rPr lang="en-US" sz="5000">
                <a:solidFill>
                  <a:srgbClr val="FFFFFF"/>
                </a:solidFill>
                <a:latin typeface="Roboto Bold"/>
              </a:rPr>
              <a:t>2. Blog post structure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8700" y="2858987"/>
            <a:ext cx="16230600" cy="59321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599"/>
              </a:lnSpc>
            </a:pPr>
            <a:r>
              <a:rPr lang="en-US" sz="4799">
                <a:solidFill>
                  <a:srgbClr val="FFFFFF"/>
                </a:solidFill>
                <a:latin typeface="Roboto"/>
              </a:rPr>
              <a:t>To mark 2024 World Environment Day, the Center for International Forestry Research and World Agroforestry (CIFOR-ICRAF) brought their lab to the UN complex in Nairobi (UNON) to teach students the basics of soil management and opportunities for restoration.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AE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645624" y="368876"/>
            <a:ext cx="2134914" cy="2134914"/>
          </a:xfrm>
          <a:custGeom>
            <a:avLst/>
            <a:gdLst/>
            <a:ahLst/>
            <a:cxnLst/>
            <a:rect r="r" b="b" t="t" l="l"/>
            <a:pathLst>
              <a:path h="2134914" w="2134914">
                <a:moveTo>
                  <a:pt x="0" y="0"/>
                </a:moveTo>
                <a:lnTo>
                  <a:pt x="2134914" y="0"/>
                </a:lnTo>
                <a:lnTo>
                  <a:pt x="2134914" y="2134914"/>
                </a:lnTo>
                <a:lnTo>
                  <a:pt x="0" y="21349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>
            <a:off x="1028666" y="2455067"/>
            <a:ext cx="16751838" cy="29673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4" id="4"/>
          <p:cNvSpPr txBox="true"/>
          <p:nvPr/>
        </p:nvSpPr>
        <p:spPr>
          <a:xfrm rot="0">
            <a:off x="1028666" y="3570181"/>
            <a:ext cx="16230634" cy="1514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6074"/>
              </a:lnSpc>
            </a:pPr>
          </a:p>
          <a:p>
            <a:pPr algn="just">
              <a:lnSpc>
                <a:spcPts val="6074"/>
              </a:lnSpc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1028700" y="2858987"/>
            <a:ext cx="16230600" cy="59321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599"/>
              </a:lnSpc>
            </a:pPr>
            <a:r>
              <a:rPr lang="en-US" sz="4799">
                <a:solidFill>
                  <a:srgbClr val="FFFFFF"/>
                </a:solidFill>
                <a:latin typeface="Roboto"/>
              </a:rPr>
              <a:t>To mark 2024 World Environment Day, the Center for International Forestry Research and World Agroforestry (CIFOR-ICRAF) brought their lab to the UN complex in Nairobi (UNON) to teach students the basics of soil management and opportunities for restoration.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4351198" y="3002685"/>
            <a:ext cx="8110112" cy="1113282"/>
            <a:chOff x="0" y="0"/>
            <a:chExt cx="2135997" cy="29321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2135997" cy="293210"/>
            </a:xfrm>
            <a:custGeom>
              <a:avLst/>
              <a:gdLst/>
              <a:ahLst/>
              <a:cxnLst/>
              <a:rect r="r" b="b" t="t" l="l"/>
              <a:pathLst>
                <a:path h="293210" w="2135997">
                  <a:moveTo>
                    <a:pt x="0" y="0"/>
                  </a:moveTo>
                  <a:lnTo>
                    <a:pt x="2135997" y="0"/>
                  </a:lnTo>
                  <a:lnTo>
                    <a:pt x="2135997" y="293210"/>
                  </a:lnTo>
                  <a:lnTo>
                    <a:pt x="0" y="29321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76200" cap="sq">
              <a:solidFill>
                <a:srgbClr val="FF0000"/>
              </a:solidFill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47625"/>
              <a:ext cx="2135997" cy="34083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786263" y="5454170"/>
            <a:ext cx="4228205" cy="1113282"/>
            <a:chOff x="0" y="0"/>
            <a:chExt cx="1113601" cy="29321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113601" cy="293210"/>
            </a:xfrm>
            <a:custGeom>
              <a:avLst/>
              <a:gdLst/>
              <a:ahLst/>
              <a:cxnLst/>
              <a:rect r="r" b="b" t="t" l="l"/>
              <a:pathLst>
                <a:path h="293210" w="1113601">
                  <a:moveTo>
                    <a:pt x="0" y="0"/>
                  </a:moveTo>
                  <a:lnTo>
                    <a:pt x="1113601" y="0"/>
                  </a:lnTo>
                  <a:lnTo>
                    <a:pt x="1113601" y="293210"/>
                  </a:lnTo>
                  <a:lnTo>
                    <a:pt x="0" y="29321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76200" cap="sq">
              <a:solidFill>
                <a:srgbClr val="FF0000"/>
              </a:solidFill>
              <a:prstDash val="solid"/>
              <a:miter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47625"/>
              <a:ext cx="1113601" cy="34083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4157540" y="6662702"/>
            <a:ext cx="2425891" cy="1113282"/>
            <a:chOff x="0" y="0"/>
            <a:chExt cx="638918" cy="29321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638918" cy="293210"/>
            </a:xfrm>
            <a:custGeom>
              <a:avLst/>
              <a:gdLst/>
              <a:ahLst/>
              <a:cxnLst/>
              <a:rect r="r" b="b" t="t" l="l"/>
              <a:pathLst>
                <a:path h="293210" w="638918">
                  <a:moveTo>
                    <a:pt x="0" y="0"/>
                  </a:moveTo>
                  <a:lnTo>
                    <a:pt x="638918" y="0"/>
                  </a:lnTo>
                  <a:lnTo>
                    <a:pt x="638918" y="293210"/>
                  </a:lnTo>
                  <a:lnTo>
                    <a:pt x="0" y="29321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76200" cap="sq">
              <a:solidFill>
                <a:srgbClr val="FF0000"/>
              </a:solidFill>
              <a:prstDash val="solid"/>
              <a:miter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0" y="-47625"/>
              <a:ext cx="638918" cy="34083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6497707" y="6662702"/>
            <a:ext cx="10383368" cy="1113282"/>
            <a:chOff x="0" y="0"/>
            <a:chExt cx="2734714" cy="29321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734714" cy="293210"/>
            </a:xfrm>
            <a:custGeom>
              <a:avLst/>
              <a:gdLst/>
              <a:ahLst/>
              <a:cxnLst/>
              <a:rect r="r" b="b" t="t" l="l"/>
              <a:pathLst>
                <a:path h="293210" w="2734714">
                  <a:moveTo>
                    <a:pt x="0" y="0"/>
                  </a:moveTo>
                  <a:lnTo>
                    <a:pt x="2734714" y="0"/>
                  </a:lnTo>
                  <a:lnTo>
                    <a:pt x="2734714" y="293210"/>
                  </a:lnTo>
                  <a:lnTo>
                    <a:pt x="0" y="29321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76200" cap="sq">
              <a:solidFill>
                <a:srgbClr val="FF0000"/>
              </a:solidFill>
              <a:prstDash val="solid"/>
              <a:miter/>
            </a:ln>
          </p:spPr>
        </p:sp>
        <p:sp>
          <p:nvSpPr>
            <p:cNvPr name="TextBox 17" id="17"/>
            <p:cNvSpPr txBox="true"/>
            <p:nvPr/>
          </p:nvSpPr>
          <p:spPr>
            <a:xfrm>
              <a:off x="0" y="-47625"/>
              <a:ext cx="2734714" cy="34083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2465734" y="7871233"/>
            <a:ext cx="13179890" cy="1113282"/>
            <a:chOff x="0" y="0"/>
            <a:chExt cx="3471247" cy="29321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471247" cy="293210"/>
            </a:xfrm>
            <a:custGeom>
              <a:avLst/>
              <a:gdLst/>
              <a:ahLst/>
              <a:cxnLst/>
              <a:rect r="r" b="b" t="t" l="l"/>
              <a:pathLst>
                <a:path h="293210" w="3471247">
                  <a:moveTo>
                    <a:pt x="0" y="0"/>
                  </a:moveTo>
                  <a:lnTo>
                    <a:pt x="3471247" y="0"/>
                  </a:lnTo>
                  <a:lnTo>
                    <a:pt x="3471247" y="293210"/>
                  </a:lnTo>
                  <a:lnTo>
                    <a:pt x="0" y="29321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76200" cap="sq">
              <a:solidFill>
                <a:srgbClr val="FF0000"/>
              </a:solidFill>
              <a:prstDash val="solid"/>
              <a:miter/>
            </a:ln>
          </p:spPr>
        </p:sp>
        <p:sp>
          <p:nvSpPr>
            <p:cNvPr name="TextBox 20" id="20"/>
            <p:cNvSpPr txBox="true"/>
            <p:nvPr/>
          </p:nvSpPr>
          <p:spPr>
            <a:xfrm>
              <a:off x="0" y="-47625"/>
              <a:ext cx="3471247" cy="34083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16253267" y="6567452"/>
            <a:ext cx="1025598" cy="1393994"/>
            <a:chOff x="0" y="0"/>
            <a:chExt cx="270116" cy="367142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270116" cy="367142"/>
            </a:xfrm>
            <a:custGeom>
              <a:avLst/>
              <a:gdLst/>
              <a:ahLst/>
              <a:cxnLst/>
              <a:rect r="r" b="b" t="t" l="l"/>
              <a:pathLst>
                <a:path h="367142" w="270116">
                  <a:moveTo>
                    <a:pt x="0" y="0"/>
                  </a:moveTo>
                  <a:lnTo>
                    <a:pt x="270116" y="0"/>
                  </a:lnTo>
                  <a:lnTo>
                    <a:pt x="270116" y="367142"/>
                  </a:lnTo>
                  <a:lnTo>
                    <a:pt x="0" y="367142"/>
                  </a:lnTo>
                  <a:close/>
                </a:path>
              </a:pathLst>
            </a:custGeom>
            <a:solidFill>
              <a:srgbClr val="00AEEF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0" y="-47625"/>
              <a:ext cx="270116" cy="4147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4" id="24"/>
          <p:cNvSpPr txBox="true"/>
          <p:nvPr/>
        </p:nvSpPr>
        <p:spPr>
          <a:xfrm rot="0">
            <a:off x="1028700" y="1267617"/>
            <a:ext cx="6644995" cy="863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0"/>
              </a:lnSpc>
            </a:pPr>
            <a:r>
              <a:rPr lang="en-US" sz="5000">
                <a:solidFill>
                  <a:srgbClr val="FFFFFF"/>
                </a:solidFill>
                <a:latin typeface="Roboto Bold"/>
              </a:rPr>
              <a:t>2. Blog post structure</a:t>
            </a:r>
          </a:p>
        </p:txBody>
      </p:sp>
      <p:grpSp>
        <p:nvGrpSpPr>
          <p:cNvPr name="Group 25" id="25"/>
          <p:cNvGrpSpPr/>
          <p:nvPr/>
        </p:nvGrpSpPr>
        <p:grpSpPr>
          <a:xfrm rot="0">
            <a:off x="1640161" y="7864306"/>
            <a:ext cx="1025598" cy="1393994"/>
            <a:chOff x="0" y="0"/>
            <a:chExt cx="270116" cy="367142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270116" cy="367142"/>
            </a:xfrm>
            <a:custGeom>
              <a:avLst/>
              <a:gdLst/>
              <a:ahLst/>
              <a:cxnLst/>
              <a:rect r="r" b="b" t="t" l="l"/>
              <a:pathLst>
                <a:path h="367142" w="270116">
                  <a:moveTo>
                    <a:pt x="0" y="0"/>
                  </a:moveTo>
                  <a:lnTo>
                    <a:pt x="270116" y="0"/>
                  </a:lnTo>
                  <a:lnTo>
                    <a:pt x="270116" y="367142"/>
                  </a:lnTo>
                  <a:lnTo>
                    <a:pt x="0" y="367142"/>
                  </a:lnTo>
                  <a:close/>
                </a:path>
              </a:pathLst>
            </a:custGeom>
            <a:solidFill>
              <a:srgbClr val="00AEE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47625"/>
              <a:ext cx="270116" cy="4147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1640161" y="2673821"/>
            <a:ext cx="10821149" cy="1709162"/>
            <a:chOff x="0" y="0"/>
            <a:chExt cx="2850015" cy="45015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850015" cy="450150"/>
            </a:xfrm>
            <a:custGeom>
              <a:avLst/>
              <a:gdLst/>
              <a:ahLst/>
              <a:cxnLst/>
              <a:rect r="r" b="b" t="t" l="l"/>
              <a:pathLst>
                <a:path h="450150" w="2850015">
                  <a:moveTo>
                    <a:pt x="0" y="0"/>
                  </a:moveTo>
                  <a:lnTo>
                    <a:pt x="2850015" y="0"/>
                  </a:lnTo>
                  <a:lnTo>
                    <a:pt x="2850015" y="450150"/>
                  </a:lnTo>
                  <a:lnTo>
                    <a:pt x="0" y="45015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76200" cap="sq">
              <a:solidFill>
                <a:srgbClr val="FF0000"/>
              </a:solidFill>
              <a:prstDash val="solid"/>
              <a:miter/>
            </a:ln>
          </p:spPr>
        </p:sp>
        <p:sp>
          <p:nvSpPr>
            <p:cNvPr name="TextBox 30" id="30"/>
            <p:cNvSpPr txBox="true"/>
            <p:nvPr/>
          </p:nvSpPr>
          <p:spPr>
            <a:xfrm>
              <a:off x="0" y="-47625"/>
              <a:ext cx="2850015" cy="4977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31" id="31"/>
          <p:cNvSpPr txBox="true"/>
          <p:nvPr/>
        </p:nvSpPr>
        <p:spPr>
          <a:xfrm rot="0">
            <a:off x="12636838" y="3677817"/>
            <a:ext cx="1709837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FF0000"/>
                </a:solidFill>
                <a:latin typeface="Roboto"/>
              </a:rPr>
              <a:t>When?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2213235" y="2578571"/>
            <a:ext cx="1589286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FF0000"/>
                </a:solidFill>
                <a:latin typeface="Roboto"/>
              </a:rPr>
              <a:t>What?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222526" y="5048250"/>
            <a:ext cx="1417638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FF0000"/>
                </a:solidFill>
                <a:latin typeface="Roboto"/>
              </a:rPr>
              <a:t>Who?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222526" y="6843677"/>
            <a:ext cx="1890613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FF0000"/>
                </a:solidFill>
                <a:latin typeface="Roboto"/>
              </a:rPr>
              <a:t>Where?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0834966" y="8984515"/>
            <a:ext cx="136207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FF0000"/>
                </a:solidFill>
                <a:latin typeface="Roboto"/>
              </a:rPr>
              <a:t>Why?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AE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645624" y="368876"/>
            <a:ext cx="2134914" cy="2134914"/>
          </a:xfrm>
          <a:custGeom>
            <a:avLst/>
            <a:gdLst/>
            <a:ahLst/>
            <a:cxnLst/>
            <a:rect r="r" b="b" t="t" l="l"/>
            <a:pathLst>
              <a:path h="2134914" w="2134914">
                <a:moveTo>
                  <a:pt x="0" y="0"/>
                </a:moveTo>
                <a:lnTo>
                  <a:pt x="2134914" y="0"/>
                </a:lnTo>
                <a:lnTo>
                  <a:pt x="2134914" y="2134914"/>
                </a:lnTo>
                <a:lnTo>
                  <a:pt x="0" y="21349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>
            <a:off x="1028666" y="2455067"/>
            <a:ext cx="16751838" cy="29673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-1098692" y="3590925"/>
            <a:ext cx="8211583" cy="8211583"/>
            <a:chOff x="0" y="0"/>
            <a:chExt cx="14840029" cy="14840029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-366471" y="-11891"/>
              <a:ext cx="15572971" cy="14863810"/>
            </a:xfrm>
            <a:custGeom>
              <a:avLst/>
              <a:gdLst/>
              <a:ahLst/>
              <a:cxnLst/>
              <a:rect r="r" b="b" t="t" l="l"/>
              <a:pathLst>
                <a:path h="14863810" w="15572971">
                  <a:moveTo>
                    <a:pt x="7786486" y="11891"/>
                  </a:moveTo>
                  <a:cubicBezTo>
                    <a:pt x="5127664" y="0"/>
                    <a:pt x="2665709" y="1411641"/>
                    <a:pt x="1332855" y="3712286"/>
                  </a:cubicBezTo>
                  <a:cubicBezTo>
                    <a:pt x="0" y="6012931"/>
                    <a:pt x="0" y="8850880"/>
                    <a:pt x="1332855" y="11151525"/>
                  </a:cubicBezTo>
                  <a:cubicBezTo>
                    <a:pt x="2665709" y="13452170"/>
                    <a:pt x="5127664" y="14863811"/>
                    <a:pt x="7786486" y="14851920"/>
                  </a:cubicBezTo>
                  <a:cubicBezTo>
                    <a:pt x="10445306" y="14863811"/>
                    <a:pt x="12907262" y="13452170"/>
                    <a:pt x="14240117" y="11151525"/>
                  </a:cubicBezTo>
                  <a:cubicBezTo>
                    <a:pt x="15572971" y="8850880"/>
                    <a:pt x="15572971" y="6012931"/>
                    <a:pt x="14240117" y="3712286"/>
                  </a:cubicBezTo>
                  <a:cubicBezTo>
                    <a:pt x="12907262" y="1411641"/>
                    <a:pt x="10445306" y="0"/>
                    <a:pt x="7786486" y="11891"/>
                  </a:cubicBezTo>
                  <a:close/>
                </a:path>
              </a:pathLst>
            </a:custGeom>
            <a:solidFill>
              <a:srgbClr val="38B6FF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-156193" y="188812"/>
              <a:ext cx="15152415" cy="14462405"/>
            </a:xfrm>
            <a:custGeom>
              <a:avLst/>
              <a:gdLst/>
              <a:ahLst/>
              <a:cxnLst/>
              <a:rect r="r" b="b" t="t" l="l"/>
              <a:pathLst>
                <a:path h="14462405" w="15152415">
                  <a:moveTo>
                    <a:pt x="7576208" y="11570"/>
                  </a:moveTo>
                  <a:cubicBezTo>
                    <a:pt x="4989189" y="0"/>
                    <a:pt x="2593721" y="1373519"/>
                    <a:pt x="1296860" y="3612034"/>
                  </a:cubicBezTo>
                  <a:cubicBezTo>
                    <a:pt x="0" y="5850548"/>
                    <a:pt x="0" y="8611857"/>
                    <a:pt x="1296860" y="10850372"/>
                  </a:cubicBezTo>
                  <a:cubicBezTo>
                    <a:pt x="2593721" y="13088886"/>
                    <a:pt x="4989189" y="14462405"/>
                    <a:pt x="7576208" y="14450835"/>
                  </a:cubicBezTo>
                  <a:cubicBezTo>
                    <a:pt x="10163226" y="14462405"/>
                    <a:pt x="12558694" y="13088886"/>
                    <a:pt x="13855555" y="10850372"/>
                  </a:cubicBezTo>
                  <a:cubicBezTo>
                    <a:pt x="15152416" y="8611857"/>
                    <a:pt x="15152416" y="5850548"/>
                    <a:pt x="13855555" y="3612034"/>
                  </a:cubicBezTo>
                  <a:cubicBezTo>
                    <a:pt x="12558694" y="1373519"/>
                    <a:pt x="10163226" y="0"/>
                    <a:pt x="7576208" y="1157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223301" y="551024"/>
              <a:ext cx="14393427" cy="13737979"/>
            </a:xfrm>
            <a:custGeom>
              <a:avLst/>
              <a:gdLst/>
              <a:ahLst/>
              <a:cxnLst/>
              <a:rect r="r" b="b" t="t" l="l"/>
              <a:pathLst>
                <a:path h="13737979" w="14393427">
                  <a:moveTo>
                    <a:pt x="7196714" y="10990"/>
                  </a:moveTo>
                  <a:cubicBezTo>
                    <a:pt x="4739280" y="0"/>
                    <a:pt x="2463801" y="1304719"/>
                    <a:pt x="1231900" y="3431106"/>
                  </a:cubicBezTo>
                  <a:cubicBezTo>
                    <a:pt x="0" y="5557493"/>
                    <a:pt x="0" y="8180487"/>
                    <a:pt x="1231900" y="10306874"/>
                  </a:cubicBezTo>
                  <a:cubicBezTo>
                    <a:pt x="2463801" y="12433261"/>
                    <a:pt x="4739280" y="13737980"/>
                    <a:pt x="7196714" y="13726990"/>
                  </a:cubicBezTo>
                  <a:cubicBezTo>
                    <a:pt x="9654147" y="13737980"/>
                    <a:pt x="11929626" y="12433261"/>
                    <a:pt x="13161527" y="10306874"/>
                  </a:cubicBezTo>
                  <a:cubicBezTo>
                    <a:pt x="14393427" y="8180487"/>
                    <a:pt x="14393427" y="5557493"/>
                    <a:pt x="13161527" y="3431106"/>
                  </a:cubicBezTo>
                  <a:cubicBezTo>
                    <a:pt x="11929626" y="1304719"/>
                    <a:pt x="9654147" y="0"/>
                    <a:pt x="7196714" y="10990"/>
                  </a:cubicBezTo>
                  <a:close/>
                </a:path>
              </a:pathLst>
            </a:custGeom>
            <a:blipFill>
              <a:blip r:embed="rId3"/>
              <a:stretch>
                <a:fillRect l="-24712" t="0" r="-24712" b="0"/>
              </a:stretch>
            </a:blipFill>
          </p:spPr>
        </p:sp>
      </p:grpSp>
      <p:sp>
        <p:nvSpPr>
          <p:cNvPr name="TextBox 8" id="8"/>
          <p:cNvSpPr txBox="true"/>
          <p:nvPr/>
        </p:nvSpPr>
        <p:spPr>
          <a:xfrm rot="0">
            <a:off x="1028700" y="1267617"/>
            <a:ext cx="6644995" cy="863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0"/>
              </a:lnSpc>
            </a:pPr>
            <a:r>
              <a:rPr lang="en-US" sz="5000">
                <a:solidFill>
                  <a:srgbClr val="FFFFFF"/>
                </a:solidFill>
                <a:latin typeface="Roboto Bold"/>
              </a:rPr>
              <a:t>2. Blog post structure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7112891" y="3514725"/>
            <a:ext cx="10146409" cy="6086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971547" indent="-485773" lvl="1">
              <a:lnSpc>
                <a:spcPts val="6074"/>
              </a:lnSpc>
              <a:buFont typeface="Arial"/>
              <a:buChar char="•"/>
            </a:pPr>
            <a:r>
              <a:rPr lang="en-US" sz="4499">
                <a:solidFill>
                  <a:srgbClr val="FFFFFF"/>
                </a:solidFill>
                <a:latin typeface="Roboto"/>
              </a:rPr>
              <a:t>Additional information</a:t>
            </a:r>
          </a:p>
          <a:p>
            <a:pPr algn="just" marL="1943094" indent="-647698" lvl="2">
              <a:lnSpc>
                <a:spcPts val="6074"/>
              </a:lnSpc>
              <a:buFont typeface="Arial"/>
              <a:buChar char="⚬"/>
            </a:pPr>
            <a:r>
              <a:rPr lang="en-US" sz="4499">
                <a:solidFill>
                  <a:srgbClr val="FFFFFF"/>
                </a:solidFill>
                <a:latin typeface="Roboto"/>
              </a:rPr>
              <a:t>Up to 350 characters</a:t>
            </a:r>
          </a:p>
          <a:p>
            <a:pPr algn="just" marL="1943094" indent="-647698" lvl="2">
              <a:lnSpc>
                <a:spcPts val="6074"/>
              </a:lnSpc>
              <a:buFont typeface="Arial"/>
              <a:buChar char="⚬"/>
            </a:pPr>
            <a:r>
              <a:rPr lang="en-US" sz="4499">
                <a:solidFill>
                  <a:srgbClr val="FFFFFF"/>
                </a:solidFill>
                <a:latin typeface="Roboto"/>
              </a:rPr>
              <a:t>Create a catchy subtitle</a:t>
            </a:r>
          </a:p>
          <a:p>
            <a:pPr algn="just" marL="1943094" indent="-647698" lvl="2">
              <a:lnSpc>
                <a:spcPts val="6074"/>
              </a:lnSpc>
              <a:buFont typeface="Arial"/>
              <a:buChar char="⚬"/>
            </a:pPr>
            <a:r>
              <a:rPr lang="en-US" sz="4499">
                <a:solidFill>
                  <a:srgbClr val="FFFFFF"/>
                </a:solidFill>
                <a:latin typeface="Roboto"/>
              </a:rPr>
              <a:t>Don’t use acronyms on the title</a:t>
            </a:r>
          </a:p>
          <a:p>
            <a:pPr algn="just" marL="1943094" indent="-647698" lvl="2">
              <a:lnSpc>
                <a:spcPts val="6074"/>
              </a:lnSpc>
              <a:buFont typeface="Arial"/>
              <a:buChar char="⚬"/>
            </a:pPr>
            <a:r>
              <a:rPr lang="en-US" sz="4499">
                <a:solidFill>
                  <a:srgbClr val="FFFFFF"/>
                </a:solidFill>
                <a:latin typeface="Roboto"/>
              </a:rPr>
              <a:t>In the text, only use </a:t>
            </a:r>
            <a:r>
              <a:rPr lang="en-US" sz="4499">
                <a:solidFill>
                  <a:srgbClr val="FFFFFF"/>
                </a:solidFill>
                <a:latin typeface="Roboto"/>
              </a:rPr>
              <a:t>acronyms after spelling it out</a:t>
            </a:r>
          </a:p>
          <a:p>
            <a:pPr algn="just" marL="1943094" indent="-647698" lvl="2">
              <a:lnSpc>
                <a:spcPts val="6074"/>
              </a:lnSpc>
              <a:buFont typeface="Arial"/>
              <a:buChar char="⚬"/>
            </a:pPr>
            <a:r>
              <a:rPr lang="en-US" sz="4499">
                <a:solidFill>
                  <a:srgbClr val="FFFFFF"/>
                </a:solidFill>
                <a:latin typeface="Roboto"/>
              </a:rPr>
              <a:t>Advisable: Add quotes/ short sentences and paragraphs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AE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645624" y="368876"/>
            <a:ext cx="2134914" cy="2134914"/>
          </a:xfrm>
          <a:custGeom>
            <a:avLst/>
            <a:gdLst/>
            <a:ahLst/>
            <a:cxnLst/>
            <a:rect r="r" b="b" t="t" l="l"/>
            <a:pathLst>
              <a:path h="2134914" w="2134914">
                <a:moveTo>
                  <a:pt x="0" y="0"/>
                </a:moveTo>
                <a:lnTo>
                  <a:pt x="2134914" y="0"/>
                </a:lnTo>
                <a:lnTo>
                  <a:pt x="2134914" y="2134914"/>
                </a:lnTo>
                <a:lnTo>
                  <a:pt x="0" y="21349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>
            <a:off x="1028666" y="2455067"/>
            <a:ext cx="16751838" cy="29673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6279141" y="5229225"/>
            <a:ext cx="5552519" cy="3703487"/>
          </a:xfrm>
          <a:custGeom>
            <a:avLst/>
            <a:gdLst/>
            <a:ahLst/>
            <a:cxnLst/>
            <a:rect r="r" b="b" t="t" l="l"/>
            <a:pathLst>
              <a:path h="3703487" w="5552519">
                <a:moveTo>
                  <a:pt x="0" y="0"/>
                </a:moveTo>
                <a:lnTo>
                  <a:pt x="5552519" y="0"/>
                </a:lnTo>
                <a:lnTo>
                  <a:pt x="5552519" y="3703487"/>
                </a:lnTo>
                <a:lnTo>
                  <a:pt x="0" y="370348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166509" y="5229225"/>
            <a:ext cx="5614029" cy="3738008"/>
          </a:xfrm>
          <a:custGeom>
            <a:avLst/>
            <a:gdLst/>
            <a:ahLst/>
            <a:cxnLst/>
            <a:rect r="r" b="b" t="t" l="l"/>
            <a:pathLst>
              <a:path h="3738008" w="5614029">
                <a:moveTo>
                  <a:pt x="0" y="0"/>
                </a:moveTo>
                <a:lnTo>
                  <a:pt x="5614029" y="0"/>
                </a:lnTo>
                <a:lnTo>
                  <a:pt x="5614029" y="3738008"/>
                </a:lnTo>
                <a:lnTo>
                  <a:pt x="0" y="373800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70580" y="5229225"/>
            <a:ext cx="5173713" cy="3738008"/>
          </a:xfrm>
          <a:custGeom>
            <a:avLst/>
            <a:gdLst/>
            <a:ahLst/>
            <a:cxnLst/>
            <a:rect r="r" b="b" t="t" l="l"/>
            <a:pathLst>
              <a:path h="3738008" w="5173713">
                <a:moveTo>
                  <a:pt x="0" y="0"/>
                </a:moveTo>
                <a:lnTo>
                  <a:pt x="5173712" y="0"/>
                </a:lnTo>
                <a:lnTo>
                  <a:pt x="5173712" y="3738008"/>
                </a:lnTo>
                <a:lnTo>
                  <a:pt x="0" y="373800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1248567"/>
            <a:ext cx="6644995" cy="863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0"/>
              </a:lnSpc>
            </a:pPr>
            <a:r>
              <a:rPr lang="en-US" sz="5000">
                <a:solidFill>
                  <a:srgbClr val="FFFFFF"/>
                </a:solidFill>
                <a:latin typeface="Roboto Bold"/>
              </a:rPr>
              <a:t>3. Final touch: Pictures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8700" y="3018299"/>
            <a:ext cx="12329216" cy="8305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800">
                <a:solidFill>
                  <a:srgbClr val="FFFFFF"/>
                </a:solidFill>
                <a:latin typeface="Roboto"/>
              </a:rPr>
              <a:t>Which picture better describes the article?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770580" y="4153679"/>
            <a:ext cx="766679" cy="8305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800">
                <a:solidFill>
                  <a:srgbClr val="FFFFFF"/>
                </a:solidFill>
                <a:latin typeface="Roboto"/>
              </a:rPr>
              <a:t>1.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6279141" y="4153679"/>
            <a:ext cx="766679" cy="8305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800">
                <a:solidFill>
                  <a:srgbClr val="FFFFFF"/>
                </a:solidFill>
                <a:latin typeface="Roboto"/>
              </a:rPr>
              <a:t>2.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2166509" y="4153679"/>
            <a:ext cx="766679" cy="8305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800">
                <a:solidFill>
                  <a:srgbClr val="FFFFFF"/>
                </a:solidFill>
                <a:latin typeface="Roboto"/>
              </a:rPr>
              <a:t>3.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AE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645624" y="368876"/>
            <a:ext cx="2134914" cy="2134914"/>
          </a:xfrm>
          <a:custGeom>
            <a:avLst/>
            <a:gdLst/>
            <a:ahLst/>
            <a:cxnLst/>
            <a:rect r="r" b="b" t="t" l="l"/>
            <a:pathLst>
              <a:path h="2134914" w="2134914">
                <a:moveTo>
                  <a:pt x="0" y="0"/>
                </a:moveTo>
                <a:lnTo>
                  <a:pt x="2134914" y="0"/>
                </a:lnTo>
                <a:lnTo>
                  <a:pt x="2134914" y="2134914"/>
                </a:lnTo>
                <a:lnTo>
                  <a:pt x="0" y="21349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>
            <a:off x="1028666" y="2455067"/>
            <a:ext cx="16751838" cy="29673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4" id="4"/>
          <p:cNvSpPr txBox="true"/>
          <p:nvPr/>
        </p:nvSpPr>
        <p:spPr>
          <a:xfrm rot="0">
            <a:off x="6231650" y="3105150"/>
            <a:ext cx="11368137" cy="6244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906778" indent="-453389" lvl="1">
              <a:lnSpc>
                <a:spcPts val="5669"/>
              </a:lnSpc>
              <a:buFont typeface="Arial"/>
              <a:buChar char="•"/>
            </a:pPr>
            <a:r>
              <a:rPr lang="en-US" sz="4199">
                <a:solidFill>
                  <a:srgbClr val="FFFFFF"/>
                </a:solidFill>
                <a:latin typeface="Roboto"/>
              </a:rPr>
              <a:t>Images say more than 1000 words</a:t>
            </a:r>
          </a:p>
          <a:p>
            <a:pPr algn="l">
              <a:lnSpc>
                <a:spcPts val="3374"/>
              </a:lnSpc>
            </a:pPr>
          </a:p>
          <a:p>
            <a:pPr algn="l" marL="906778" indent="-453389" lvl="1">
              <a:lnSpc>
                <a:spcPts val="5669"/>
              </a:lnSpc>
              <a:buFont typeface="Arial"/>
              <a:buChar char="•"/>
            </a:pPr>
            <a:r>
              <a:rPr lang="en-US" sz="4199">
                <a:solidFill>
                  <a:srgbClr val="FFFFFF"/>
                </a:solidFill>
                <a:latin typeface="Roboto"/>
              </a:rPr>
              <a:t>Opt for UNEP-owned pictures taken by your office or the UNEP Multimedia team</a:t>
            </a:r>
          </a:p>
          <a:p>
            <a:pPr algn="l">
              <a:lnSpc>
                <a:spcPts val="3374"/>
              </a:lnSpc>
            </a:pPr>
          </a:p>
          <a:p>
            <a:pPr algn="l" marL="906778" indent="-453389" lvl="1">
              <a:lnSpc>
                <a:spcPts val="5669"/>
              </a:lnSpc>
              <a:buFont typeface="Arial"/>
              <a:buChar char="•"/>
            </a:pPr>
            <a:r>
              <a:rPr lang="en-US" sz="4199">
                <a:solidFill>
                  <a:srgbClr val="FFFFFF"/>
                </a:solidFill>
                <a:latin typeface="Roboto"/>
              </a:rPr>
              <a:t>Where to find them? </a:t>
            </a:r>
            <a:r>
              <a:rPr lang="en-US" sz="4199" u="sng">
                <a:solidFill>
                  <a:srgbClr val="FFFFFF"/>
                </a:solidFill>
                <a:latin typeface="Roboto"/>
                <a:hlinkClick r:id="rId3" tooltip="https://www.flickr.com/photos/unep/albums/"/>
              </a:rPr>
              <a:t>UNEP Flicker</a:t>
            </a:r>
            <a:r>
              <a:rPr lang="en-US" sz="4199">
                <a:solidFill>
                  <a:srgbClr val="FFFFFF"/>
                </a:solidFill>
                <a:latin typeface="Roboto"/>
              </a:rPr>
              <a:t> and </a:t>
            </a:r>
            <a:r>
              <a:rPr lang="en-US" sz="4199" u="sng">
                <a:solidFill>
                  <a:srgbClr val="FFFFFF"/>
                </a:solidFill>
                <a:latin typeface="Roboto"/>
                <a:hlinkClick r:id="rId4" tooltip="https://unenvironment.widencollective.com/"/>
              </a:rPr>
              <a:t>UNEP Digital Librar</a:t>
            </a:r>
            <a:r>
              <a:rPr lang="en-US" sz="4199">
                <a:solidFill>
                  <a:srgbClr val="FFFFFF"/>
                </a:solidFill>
                <a:latin typeface="Roboto"/>
              </a:rPr>
              <a:t>y.</a:t>
            </a:r>
          </a:p>
          <a:p>
            <a:pPr algn="l">
              <a:lnSpc>
                <a:spcPts val="3374"/>
              </a:lnSpc>
            </a:pPr>
          </a:p>
          <a:p>
            <a:pPr algn="l" marL="906778" indent="-453389" lvl="1">
              <a:lnSpc>
                <a:spcPts val="5669"/>
              </a:lnSpc>
              <a:buFont typeface="Arial"/>
              <a:buChar char="•"/>
            </a:pPr>
            <a:r>
              <a:rPr lang="en-US" sz="4199">
                <a:solidFill>
                  <a:srgbClr val="FFFFFF"/>
                </a:solidFill>
                <a:latin typeface="Roboto"/>
              </a:rPr>
              <a:t>Others: </a:t>
            </a:r>
            <a:r>
              <a:rPr lang="en-US" sz="4199" u="sng">
                <a:solidFill>
                  <a:srgbClr val="FFFFFF"/>
                </a:solidFill>
                <a:latin typeface="Roboto"/>
                <a:hlinkClick r:id="rId5" tooltip="http://www.unmultimedia.org/photo/"/>
              </a:rPr>
              <a:t>UN Photo</a:t>
            </a:r>
            <a:r>
              <a:rPr lang="en-US" sz="4199">
                <a:solidFill>
                  <a:srgbClr val="FFFFFF"/>
                </a:solidFill>
                <a:latin typeface="Roboto"/>
              </a:rPr>
              <a:t>, </a:t>
            </a:r>
            <a:r>
              <a:rPr lang="en-US" sz="4199" u="sng">
                <a:solidFill>
                  <a:srgbClr val="FFFFFF"/>
                </a:solidFill>
                <a:latin typeface="Roboto"/>
                <a:hlinkClick r:id="rId6" tooltip="https://www.grida.no/resources?media=Photo"/>
              </a:rPr>
              <a:t>Grid-Arendal</a:t>
            </a:r>
            <a:r>
              <a:rPr lang="en-US" sz="4199">
                <a:solidFill>
                  <a:srgbClr val="FFFFFF"/>
                </a:solidFill>
                <a:latin typeface="Roboto"/>
              </a:rPr>
              <a:t>, </a:t>
            </a:r>
            <a:r>
              <a:rPr lang="en-US" sz="4199" u="sng">
                <a:solidFill>
                  <a:srgbClr val="FFFFFF"/>
                </a:solidFill>
                <a:latin typeface="Roboto"/>
                <a:hlinkClick r:id="rId7" tooltip="https://unsplash.com/"/>
              </a:rPr>
              <a:t>Unsplash</a:t>
            </a:r>
            <a:r>
              <a:rPr lang="en-US" sz="4199">
                <a:solidFill>
                  <a:srgbClr val="FFFFFF"/>
                </a:solidFill>
                <a:latin typeface="Roboto"/>
              </a:rPr>
              <a:t>, </a:t>
            </a:r>
            <a:r>
              <a:rPr lang="en-US" sz="4199" u="sng">
                <a:solidFill>
                  <a:srgbClr val="FFFFFF"/>
                </a:solidFill>
                <a:latin typeface="Roboto"/>
                <a:hlinkClick r:id="rId8" tooltip="https://pixabay.com/"/>
              </a:rPr>
              <a:t>Pixaba</a:t>
            </a:r>
            <a:r>
              <a:rPr lang="en-US" sz="4199">
                <a:solidFill>
                  <a:srgbClr val="FFFFFF"/>
                </a:solidFill>
                <a:latin typeface="Roboto"/>
              </a:rPr>
              <a:t>y and </a:t>
            </a:r>
            <a:r>
              <a:rPr lang="en-US" sz="4199" u="sng">
                <a:solidFill>
                  <a:srgbClr val="FFFFFF"/>
                </a:solidFill>
                <a:latin typeface="Roboto"/>
                <a:hlinkClick r:id="rId9" tooltip="https://www.pexels.com/"/>
              </a:rPr>
              <a:t>Pexels</a:t>
            </a:r>
            <a:r>
              <a:rPr lang="en-US" sz="4199">
                <a:solidFill>
                  <a:srgbClr val="FFFFFF"/>
                </a:solidFill>
                <a:latin typeface="Roboto"/>
              </a:rPr>
              <a:t> -</a:t>
            </a:r>
            <a:r>
              <a:rPr lang="en-US" sz="4199">
                <a:solidFill>
                  <a:srgbClr val="FFFFFF"/>
                </a:solidFill>
                <a:latin typeface="Roboto Italics"/>
              </a:rPr>
              <a:t> copyright-free</a:t>
            </a:r>
          </a:p>
        </p:txBody>
      </p: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-1098692" y="4094491"/>
            <a:ext cx="7708017" cy="7708017"/>
            <a:chOff x="0" y="0"/>
            <a:chExt cx="14840029" cy="1484002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-366471" y="-11891"/>
              <a:ext cx="15572971" cy="14863810"/>
            </a:xfrm>
            <a:custGeom>
              <a:avLst/>
              <a:gdLst/>
              <a:ahLst/>
              <a:cxnLst/>
              <a:rect r="r" b="b" t="t" l="l"/>
              <a:pathLst>
                <a:path h="14863810" w="15572971">
                  <a:moveTo>
                    <a:pt x="7786486" y="11891"/>
                  </a:moveTo>
                  <a:cubicBezTo>
                    <a:pt x="5127664" y="0"/>
                    <a:pt x="2665709" y="1411641"/>
                    <a:pt x="1332855" y="3712286"/>
                  </a:cubicBezTo>
                  <a:cubicBezTo>
                    <a:pt x="0" y="6012931"/>
                    <a:pt x="0" y="8850880"/>
                    <a:pt x="1332855" y="11151525"/>
                  </a:cubicBezTo>
                  <a:cubicBezTo>
                    <a:pt x="2665709" y="13452170"/>
                    <a:pt x="5127664" y="14863811"/>
                    <a:pt x="7786486" y="14851920"/>
                  </a:cubicBezTo>
                  <a:cubicBezTo>
                    <a:pt x="10445306" y="14863811"/>
                    <a:pt x="12907262" y="13452170"/>
                    <a:pt x="14240117" y="11151525"/>
                  </a:cubicBezTo>
                  <a:cubicBezTo>
                    <a:pt x="15572971" y="8850880"/>
                    <a:pt x="15572971" y="6012931"/>
                    <a:pt x="14240117" y="3712286"/>
                  </a:cubicBezTo>
                  <a:cubicBezTo>
                    <a:pt x="12907262" y="1411641"/>
                    <a:pt x="10445306" y="0"/>
                    <a:pt x="7786486" y="11891"/>
                  </a:cubicBezTo>
                  <a:close/>
                </a:path>
              </a:pathLst>
            </a:custGeom>
            <a:solidFill>
              <a:srgbClr val="38B6FF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-156193" y="188812"/>
              <a:ext cx="15152415" cy="14462405"/>
            </a:xfrm>
            <a:custGeom>
              <a:avLst/>
              <a:gdLst/>
              <a:ahLst/>
              <a:cxnLst/>
              <a:rect r="r" b="b" t="t" l="l"/>
              <a:pathLst>
                <a:path h="14462405" w="15152415">
                  <a:moveTo>
                    <a:pt x="7576208" y="11570"/>
                  </a:moveTo>
                  <a:cubicBezTo>
                    <a:pt x="4989189" y="0"/>
                    <a:pt x="2593721" y="1373519"/>
                    <a:pt x="1296860" y="3612034"/>
                  </a:cubicBezTo>
                  <a:cubicBezTo>
                    <a:pt x="0" y="5850548"/>
                    <a:pt x="0" y="8611857"/>
                    <a:pt x="1296860" y="10850372"/>
                  </a:cubicBezTo>
                  <a:cubicBezTo>
                    <a:pt x="2593721" y="13088886"/>
                    <a:pt x="4989189" y="14462405"/>
                    <a:pt x="7576208" y="14450835"/>
                  </a:cubicBezTo>
                  <a:cubicBezTo>
                    <a:pt x="10163226" y="14462405"/>
                    <a:pt x="12558694" y="13088886"/>
                    <a:pt x="13855555" y="10850372"/>
                  </a:cubicBezTo>
                  <a:cubicBezTo>
                    <a:pt x="15152416" y="8611857"/>
                    <a:pt x="15152416" y="5850548"/>
                    <a:pt x="13855555" y="3612034"/>
                  </a:cubicBezTo>
                  <a:cubicBezTo>
                    <a:pt x="12558694" y="1373519"/>
                    <a:pt x="10163226" y="0"/>
                    <a:pt x="7576208" y="1157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223301" y="551024"/>
              <a:ext cx="14393427" cy="13737979"/>
            </a:xfrm>
            <a:custGeom>
              <a:avLst/>
              <a:gdLst/>
              <a:ahLst/>
              <a:cxnLst/>
              <a:rect r="r" b="b" t="t" l="l"/>
              <a:pathLst>
                <a:path h="13737979" w="14393427">
                  <a:moveTo>
                    <a:pt x="7196714" y="10990"/>
                  </a:moveTo>
                  <a:cubicBezTo>
                    <a:pt x="4739280" y="0"/>
                    <a:pt x="2463801" y="1304719"/>
                    <a:pt x="1231900" y="3431106"/>
                  </a:cubicBezTo>
                  <a:cubicBezTo>
                    <a:pt x="0" y="5557493"/>
                    <a:pt x="0" y="8180487"/>
                    <a:pt x="1231900" y="10306874"/>
                  </a:cubicBezTo>
                  <a:cubicBezTo>
                    <a:pt x="2463801" y="12433261"/>
                    <a:pt x="4739280" y="13737980"/>
                    <a:pt x="7196714" y="13726990"/>
                  </a:cubicBezTo>
                  <a:cubicBezTo>
                    <a:pt x="9654147" y="13737980"/>
                    <a:pt x="11929626" y="12433261"/>
                    <a:pt x="13161527" y="10306874"/>
                  </a:cubicBezTo>
                  <a:cubicBezTo>
                    <a:pt x="14393427" y="8180487"/>
                    <a:pt x="14393427" y="5557493"/>
                    <a:pt x="13161527" y="3431106"/>
                  </a:cubicBezTo>
                  <a:cubicBezTo>
                    <a:pt x="11929626" y="1304719"/>
                    <a:pt x="9654147" y="0"/>
                    <a:pt x="7196714" y="10990"/>
                  </a:cubicBezTo>
                  <a:close/>
                </a:path>
              </a:pathLst>
            </a:custGeom>
            <a:blipFill>
              <a:blip r:embed="rId10"/>
              <a:stretch>
                <a:fillRect l="-21237" t="0" r="-21237" b="0"/>
              </a:stretch>
            </a:blipFill>
          </p:spPr>
        </p:sp>
      </p:grpSp>
      <p:sp>
        <p:nvSpPr>
          <p:cNvPr name="TextBox 9" id="9"/>
          <p:cNvSpPr txBox="true"/>
          <p:nvPr/>
        </p:nvSpPr>
        <p:spPr>
          <a:xfrm rot="0">
            <a:off x="1028700" y="1248567"/>
            <a:ext cx="6644995" cy="863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0"/>
              </a:lnSpc>
            </a:pPr>
            <a:r>
              <a:rPr lang="en-US" sz="5000">
                <a:solidFill>
                  <a:srgbClr val="FFFFFF"/>
                </a:solidFill>
                <a:latin typeface="Roboto Bold"/>
              </a:rPr>
              <a:t>3. Final touch: Pictures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AE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645624" y="368876"/>
            <a:ext cx="2134914" cy="2134914"/>
          </a:xfrm>
          <a:custGeom>
            <a:avLst/>
            <a:gdLst/>
            <a:ahLst/>
            <a:cxnLst/>
            <a:rect r="r" b="b" t="t" l="l"/>
            <a:pathLst>
              <a:path h="2134914" w="2134914">
                <a:moveTo>
                  <a:pt x="0" y="0"/>
                </a:moveTo>
                <a:lnTo>
                  <a:pt x="2134914" y="0"/>
                </a:lnTo>
                <a:lnTo>
                  <a:pt x="2134914" y="2134914"/>
                </a:lnTo>
                <a:lnTo>
                  <a:pt x="0" y="21349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>
            <a:off x="1028666" y="2455067"/>
            <a:ext cx="16751838" cy="29673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4" id="4"/>
          <p:cNvSpPr txBox="true"/>
          <p:nvPr/>
        </p:nvSpPr>
        <p:spPr>
          <a:xfrm rot="0">
            <a:off x="6231650" y="3105150"/>
            <a:ext cx="11368137" cy="6120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906778" indent="-453389" lvl="1">
              <a:lnSpc>
                <a:spcPts val="5669"/>
              </a:lnSpc>
              <a:buFont typeface="Arial"/>
              <a:buChar char="•"/>
            </a:pPr>
            <a:r>
              <a:rPr lang="en-US" sz="4199">
                <a:solidFill>
                  <a:srgbClr val="FFFFFF"/>
                </a:solidFill>
                <a:latin typeface="Roboto"/>
              </a:rPr>
              <a:t>Write blogs choosing applicable division/office (not from personal space)</a:t>
            </a:r>
          </a:p>
          <a:p>
            <a:pPr algn="l">
              <a:lnSpc>
                <a:spcPts val="3374"/>
              </a:lnSpc>
            </a:pPr>
          </a:p>
          <a:p>
            <a:pPr algn="l" marL="906778" indent="-453389" lvl="1">
              <a:lnSpc>
                <a:spcPts val="5669"/>
              </a:lnSpc>
              <a:buFont typeface="Arial"/>
              <a:buChar char="•"/>
            </a:pPr>
            <a:r>
              <a:rPr lang="en-US" sz="4199">
                <a:solidFill>
                  <a:srgbClr val="FFFFFF"/>
                </a:solidFill>
                <a:latin typeface="Roboto"/>
              </a:rPr>
              <a:t>Use appropriate tags:</a:t>
            </a:r>
          </a:p>
          <a:p>
            <a:pPr algn="l">
              <a:lnSpc>
                <a:spcPts val="5669"/>
              </a:lnSpc>
            </a:pPr>
            <a:r>
              <a:rPr lang="en-US" sz="4199">
                <a:solidFill>
                  <a:srgbClr val="FFFFFF"/>
                </a:solidFill>
                <a:latin typeface="Roboto"/>
              </a:rPr>
              <a:t>       hq_news for HQ News section</a:t>
            </a:r>
          </a:p>
          <a:p>
            <a:pPr algn="l">
              <a:lnSpc>
                <a:spcPts val="5669"/>
              </a:lnSpc>
            </a:pPr>
            <a:r>
              <a:rPr lang="en-US" sz="4199">
                <a:solidFill>
                  <a:srgbClr val="FFFFFF"/>
                </a:solidFill>
                <a:latin typeface="Roboto"/>
              </a:rPr>
              <a:t>       </a:t>
            </a:r>
            <a:r>
              <a:rPr lang="en-US" sz="4199">
                <a:solidFill>
                  <a:srgbClr val="FFFFFF"/>
                </a:solidFill>
                <a:latin typeface="Roboto"/>
              </a:rPr>
              <a:t>no tag for the Regional News section</a:t>
            </a:r>
          </a:p>
          <a:p>
            <a:pPr algn="l">
              <a:lnSpc>
                <a:spcPts val="5669"/>
              </a:lnSpc>
            </a:pPr>
          </a:p>
          <a:p>
            <a:pPr algn="l" marL="906778" indent="-453389" lvl="1">
              <a:lnSpc>
                <a:spcPts val="5669"/>
              </a:lnSpc>
              <a:buFont typeface="Arial"/>
              <a:buChar char="•"/>
            </a:pPr>
            <a:r>
              <a:rPr lang="en-US" sz="4199">
                <a:solidFill>
                  <a:srgbClr val="FFFFFF"/>
                </a:solidFill>
                <a:latin typeface="Roboto"/>
              </a:rPr>
              <a:t>Guide through on weCollaborate &gt;&gt;</a:t>
            </a:r>
          </a:p>
          <a:p>
            <a:pPr algn="l">
              <a:lnSpc>
                <a:spcPts val="5669"/>
              </a:lnSpc>
            </a:pPr>
          </a:p>
        </p:txBody>
      </p: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-1098692" y="4094491"/>
            <a:ext cx="7708017" cy="7708017"/>
            <a:chOff x="0" y="0"/>
            <a:chExt cx="14840029" cy="1484002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-366471" y="-11891"/>
              <a:ext cx="15572971" cy="14863810"/>
            </a:xfrm>
            <a:custGeom>
              <a:avLst/>
              <a:gdLst/>
              <a:ahLst/>
              <a:cxnLst/>
              <a:rect r="r" b="b" t="t" l="l"/>
              <a:pathLst>
                <a:path h="14863810" w="15572971">
                  <a:moveTo>
                    <a:pt x="7786486" y="11891"/>
                  </a:moveTo>
                  <a:cubicBezTo>
                    <a:pt x="5127664" y="0"/>
                    <a:pt x="2665709" y="1411641"/>
                    <a:pt x="1332855" y="3712286"/>
                  </a:cubicBezTo>
                  <a:cubicBezTo>
                    <a:pt x="0" y="6012931"/>
                    <a:pt x="0" y="8850880"/>
                    <a:pt x="1332855" y="11151525"/>
                  </a:cubicBezTo>
                  <a:cubicBezTo>
                    <a:pt x="2665709" y="13452170"/>
                    <a:pt x="5127664" y="14863811"/>
                    <a:pt x="7786486" y="14851920"/>
                  </a:cubicBezTo>
                  <a:cubicBezTo>
                    <a:pt x="10445306" y="14863811"/>
                    <a:pt x="12907262" y="13452170"/>
                    <a:pt x="14240117" y="11151525"/>
                  </a:cubicBezTo>
                  <a:cubicBezTo>
                    <a:pt x="15572971" y="8850880"/>
                    <a:pt x="15572971" y="6012931"/>
                    <a:pt x="14240117" y="3712286"/>
                  </a:cubicBezTo>
                  <a:cubicBezTo>
                    <a:pt x="12907262" y="1411641"/>
                    <a:pt x="10445306" y="0"/>
                    <a:pt x="7786486" y="11891"/>
                  </a:cubicBezTo>
                  <a:close/>
                </a:path>
              </a:pathLst>
            </a:custGeom>
            <a:solidFill>
              <a:srgbClr val="38B6FF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-156193" y="188812"/>
              <a:ext cx="15152415" cy="14462405"/>
            </a:xfrm>
            <a:custGeom>
              <a:avLst/>
              <a:gdLst/>
              <a:ahLst/>
              <a:cxnLst/>
              <a:rect r="r" b="b" t="t" l="l"/>
              <a:pathLst>
                <a:path h="14462405" w="15152415">
                  <a:moveTo>
                    <a:pt x="7576208" y="11570"/>
                  </a:moveTo>
                  <a:cubicBezTo>
                    <a:pt x="4989189" y="0"/>
                    <a:pt x="2593721" y="1373519"/>
                    <a:pt x="1296860" y="3612034"/>
                  </a:cubicBezTo>
                  <a:cubicBezTo>
                    <a:pt x="0" y="5850548"/>
                    <a:pt x="0" y="8611857"/>
                    <a:pt x="1296860" y="10850372"/>
                  </a:cubicBezTo>
                  <a:cubicBezTo>
                    <a:pt x="2593721" y="13088886"/>
                    <a:pt x="4989189" y="14462405"/>
                    <a:pt x="7576208" y="14450835"/>
                  </a:cubicBezTo>
                  <a:cubicBezTo>
                    <a:pt x="10163226" y="14462405"/>
                    <a:pt x="12558694" y="13088886"/>
                    <a:pt x="13855555" y="10850372"/>
                  </a:cubicBezTo>
                  <a:cubicBezTo>
                    <a:pt x="15152416" y="8611857"/>
                    <a:pt x="15152416" y="5850548"/>
                    <a:pt x="13855555" y="3612034"/>
                  </a:cubicBezTo>
                  <a:cubicBezTo>
                    <a:pt x="12558694" y="1373519"/>
                    <a:pt x="10163226" y="0"/>
                    <a:pt x="7576208" y="1157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223301" y="551024"/>
              <a:ext cx="14393427" cy="13737979"/>
            </a:xfrm>
            <a:custGeom>
              <a:avLst/>
              <a:gdLst/>
              <a:ahLst/>
              <a:cxnLst/>
              <a:rect r="r" b="b" t="t" l="l"/>
              <a:pathLst>
                <a:path h="13737979" w="14393427">
                  <a:moveTo>
                    <a:pt x="7196714" y="10990"/>
                  </a:moveTo>
                  <a:cubicBezTo>
                    <a:pt x="4739280" y="0"/>
                    <a:pt x="2463801" y="1304719"/>
                    <a:pt x="1231900" y="3431106"/>
                  </a:cubicBezTo>
                  <a:cubicBezTo>
                    <a:pt x="0" y="5557493"/>
                    <a:pt x="0" y="8180487"/>
                    <a:pt x="1231900" y="10306874"/>
                  </a:cubicBezTo>
                  <a:cubicBezTo>
                    <a:pt x="2463801" y="12433261"/>
                    <a:pt x="4739280" y="13737980"/>
                    <a:pt x="7196714" y="13726990"/>
                  </a:cubicBezTo>
                  <a:cubicBezTo>
                    <a:pt x="9654147" y="13737980"/>
                    <a:pt x="11929626" y="12433261"/>
                    <a:pt x="13161527" y="10306874"/>
                  </a:cubicBezTo>
                  <a:cubicBezTo>
                    <a:pt x="14393427" y="8180487"/>
                    <a:pt x="14393427" y="5557493"/>
                    <a:pt x="13161527" y="3431106"/>
                  </a:cubicBezTo>
                  <a:cubicBezTo>
                    <a:pt x="11929626" y="1304719"/>
                    <a:pt x="9654147" y="0"/>
                    <a:pt x="7196714" y="10990"/>
                  </a:cubicBezTo>
                  <a:close/>
                </a:path>
              </a:pathLst>
            </a:custGeom>
            <a:blipFill>
              <a:blip r:embed="rId3"/>
              <a:stretch>
                <a:fillRect l="-29484" t="0" r="-29484" b="0"/>
              </a:stretch>
            </a:blipFill>
          </p:spPr>
        </p:sp>
      </p:grpSp>
      <p:sp>
        <p:nvSpPr>
          <p:cNvPr name="TextBox 9" id="9"/>
          <p:cNvSpPr txBox="true"/>
          <p:nvPr/>
        </p:nvSpPr>
        <p:spPr>
          <a:xfrm rot="0">
            <a:off x="1028700" y="1248567"/>
            <a:ext cx="13438333" cy="863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0"/>
              </a:lnSpc>
            </a:pPr>
            <a:r>
              <a:rPr lang="en-US" sz="5000">
                <a:solidFill>
                  <a:srgbClr val="FFFFFF"/>
                </a:solidFill>
                <a:latin typeface="Roboto Bold"/>
              </a:rPr>
              <a:t>4. Posting your blog post in the right place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4946B5095B4D44B8A2698D353EA635" ma:contentTypeVersion="15" ma:contentTypeDescription="Create a new document." ma:contentTypeScope="" ma:versionID="084ab2cf9f766212315973775c2091cb">
  <xsd:schema xmlns:xsd="http://www.w3.org/2001/XMLSchema" xmlns:xs="http://www.w3.org/2001/XMLSchema" xmlns:p="http://schemas.microsoft.com/office/2006/metadata/properties" xmlns:ns2="f47f6eb2-0d26-4b21-a08f-d2b820b45c00" xmlns:ns3="1516089d-a254-47af-85c2-a4e117905a5b" targetNamespace="http://schemas.microsoft.com/office/2006/metadata/properties" ma:root="true" ma:fieldsID="3201b172b30116222d0985cd7b7520a1" ns2:_="" ns3:_="">
    <xsd:import namespace="f47f6eb2-0d26-4b21-a08f-d2b820b45c00"/>
    <xsd:import namespace="1516089d-a254-47af-85c2-a4e117905a5b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7f6eb2-0d26-4b21-a08f-d2b820b45c00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6089d-a254-47af-85c2-a4e117905a5b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64ac7093-8589-4bdd-ab66-aecfc6d6acdf}" ma:internalName="TaxCatchAll" ma:showField="CatchAllData" ma:web="1516089d-a254-47af-85c2-a4e117905a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B6402A3-1E38-48C8-AA2B-A7CAF2BEDB51}"/>
</file>

<file path=customXml/itemProps2.xml><?xml version="1.0" encoding="utf-8"?>
<ds:datastoreItem xmlns:ds="http://schemas.openxmlformats.org/officeDocument/2006/customXml" ds:itemID="{61CEE013-9B94-446A-8F21-34442744907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DAGIdY_s0QM</dc:identifier>
  <dcterms:modified xsi:type="dcterms:W3CDTF">2011-08-01T06:04:30Z</dcterms:modified>
  <cp:revision>1</cp:revision>
  <dc:title>Presentation - How to write blog posts</dc:title>
</cp:coreProperties>
</file>